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7"/>
  </p:notesMasterIdLst>
  <p:sldIdLst>
    <p:sldId id="256" r:id="rId2"/>
    <p:sldId id="257" r:id="rId3"/>
    <p:sldId id="295" r:id="rId4"/>
    <p:sldId id="259" r:id="rId5"/>
    <p:sldId id="261" r:id="rId6"/>
    <p:sldId id="296" r:id="rId7"/>
    <p:sldId id="263" r:id="rId8"/>
    <p:sldId id="297" r:id="rId9"/>
    <p:sldId id="264" r:id="rId10"/>
    <p:sldId id="298" r:id="rId11"/>
    <p:sldId id="265" r:id="rId12"/>
    <p:sldId id="299" r:id="rId13"/>
    <p:sldId id="300" r:id="rId14"/>
    <p:sldId id="302" r:id="rId15"/>
    <p:sldId id="332" r:id="rId16"/>
    <p:sldId id="304" r:id="rId17"/>
    <p:sldId id="331" r:id="rId18"/>
    <p:sldId id="303" r:id="rId19"/>
    <p:sldId id="301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22" r:id="rId32"/>
    <p:sldId id="323" r:id="rId33"/>
    <p:sldId id="316" r:id="rId34"/>
    <p:sldId id="317" r:id="rId35"/>
    <p:sldId id="318" r:id="rId36"/>
    <p:sldId id="319" r:id="rId37"/>
    <p:sldId id="320" r:id="rId38"/>
    <p:sldId id="321" r:id="rId39"/>
    <p:sldId id="324" r:id="rId40"/>
    <p:sldId id="325" r:id="rId41"/>
    <p:sldId id="326" r:id="rId42"/>
    <p:sldId id="327" r:id="rId43"/>
    <p:sldId id="328" r:id="rId44"/>
    <p:sldId id="329" r:id="rId45"/>
    <p:sldId id="294" r:id="rId46"/>
  </p:sldIdLst>
  <p:sldSz cx="9144000" cy="5143500" type="screen16x9"/>
  <p:notesSz cx="6858000" cy="9144000"/>
  <p:embeddedFontLst>
    <p:embeddedFont>
      <p:font typeface="Montserrat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atamaran Thin" panose="020B0604020202020204" charset="0"/>
      <p:regular r:id="rId56"/>
      <p:bold r:id="rId57"/>
    </p:embeddedFont>
    <p:embeddedFont>
      <p:font typeface="Catamaran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2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3EC2C83-4F27-46E9-AB52-EA9CB43B9D6F}">
  <a:tblStyle styleId="{93EC2C83-4F27-46E9-AB52-EA9CB43B9D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77553AC-1573-4A18-AE2D-678138A4FA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59613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6357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882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0053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83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922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6902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167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851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702900" y="3250075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3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33" name="Google Shape;33;p3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51" name="Google Shape;51;p3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52" name="Google Shape;52;p3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72" name="Google Shape;72;p5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73" name="Google Shape;73;p5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1" name="Google Shape;81;p5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83" name="Google Shape;83;p5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⬢"/>
              <a:defRPr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⬡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89" name="Google Shape;89;p6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90" name="Google Shape;90;p6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01" name="Google Shape;101;p6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2"/>
          </p:nvPr>
        </p:nvSpPr>
        <p:spPr>
          <a:xfrm>
            <a:off x="3981304" y="1503550"/>
            <a:ext cx="28083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20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/>
          <p:nvPr/>
        </p:nvSpPr>
        <p:spPr>
          <a:xfrm>
            <a:off x="-45517" y="689752"/>
            <a:ext cx="624020" cy="688794"/>
          </a:xfrm>
          <a:custGeom>
            <a:avLst/>
            <a:gdLst/>
            <a:ahLst/>
            <a:cxnLst/>
            <a:rect l="l" t="t" r="r" b="b"/>
            <a:pathLst>
              <a:path w="21598" h="21315" extrusionOk="0">
                <a:moveTo>
                  <a:pt x="21599" y="14389"/>
                </a:moveTo>
                <a:lnTo>
                  <a:pt x="21599" y="6924"/>
                </a:lnTo>
                <a:cubicBezTo>
                  <a:pt x="21599" y="5784"/>
                  <a:pt x="20918" y="4730"/>
                  <a:pt x="19814" y="4161"/>
                </a:cubicBezTo>
                <a:lnTo>
                  <a:pt x="12583" y="428"/>
                </a:lnTo>
                <a:cubicBezTo>
                  <a:pt x="11478" y="-142"/>
                  <a:pt x="10118" y="-142"/>
                  <a:pt x="9013" y="428"/>
                </a:cubicBezTo>
                <a:lnTo>
                  <a:pt x="1783" y="4161"/>
                </a:lnTo>
                <a:cubicBezTo>
                  <a:pt x="679" y="4731"/>
                  <a:pt x="0" y="5784"/>
                  <a:pt x="0" y="6924"/>
                </a:cubicBezTo>
                <a:lnTo>
                  <a:pt x="0" y="14392"/>
                </a:lnTo>
                <a:cubicBezTo>
                  <a:pt x="1" y="15532"/>
                  <a:pt x="681" y="16585"/>
                  <a:pt x="1785" y="17155"/>
                </a:cubicBezTo>
                <a:lnTo>
                  <a:pt x="9016" y="20888"/>
                </a:lnTo>
                <a:cubicBezTo>
                  <a:pt x="10120" y="21458"/>
                  <a:pt x="11481" y="21458"/>
                  <a:pt x="12585" y="20888"/>
                </a:cubicBezTo>
                <a:lnTo>
                  <a:pt x="19816" y="17155"/>
                </a:lnTo>
                <a:cubicBezTo>
                  <a:pt x="20920" y="16584"/>
                  <a:pt x="21600" y="15530"/>
                  <a:pt x="21599" y="143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i="0" u="none" strike="noStrike" cap="none">
              <a:solidFill>
                <a:srgbClr val="000000"/>
              </a:solidFill>
            </a:endParaRPr>
          </a:p>
        </p:txBody>
      </p:sp>
      <p:grpSp>
        <p:nvGrpSpPr>
          <p:cNvPr id="107" name="Google Shape;107;p7"/>
          <p:cNvGrpSpPr/>
          <p:nvPr/>
        </p:nvGrpSpPr>
        <p:grpSpPr>
          <a:xfrm>
            <a:off x="6320991" y="-7"/>
            <a:ext cx="3630818" cy="5143498"/>
            <a:chOff x="6320991" y="-7"/>
            <a:chExt cx="3630818" cy="5143498"/>
          </a:xfrm>
        </p:grpSpPr>
        <p:sp>
          <p:nvSpPr>
            <p:cNvPr id="108" name="Google Shape;108;p7"/>
            <p:cNvSpPr/>
            <p:nvPr/>
          </p:nvSpPr>
          <p:spPr>
            <a:xfrm>
              <a:off x="6320991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7806636" y="4115782"/>
              <a:ext cx="1403568" cy="1027710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8548210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 rot="10800000">
              <a:off x="7806422" y="30"/>
              <a:ext cx="1404540" cy="515400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7806643" y="1543679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7065077" y="260974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8745616" y="1335143"/>
              <a:ext cx="835681" cy="92246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7133773" y="3941724"/>
              <a:ext cx="507445" cy="5601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6" name="Google Shape;116;p7"/>
            <p:cNvSpPr/>
            <p:nvPr/>
          </p:nvSpPr>
          <p:spPr>
            <a:xfrm rot="10800000">
              <a:off x="7406482" y="-7"/>
              <a:ext cx="720792" cy="527782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7331887" y="2181982"/>
              <a:ext cx="962029" cy="106196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5322C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8548210" y="2833077"/>
              <a:ext cx="1403600" cy="1549387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  <p:sp>
        <p:nvSpPr>
          <p:cNvPr id="119" name="Google Shape;119;p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6771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7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20799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1" name="Google Shape;121;p7"/>
          <p:cNvSpPr txBox="1">
            <a:spLocks noGrp="1"/>
          </p:cNvSpPr>
          <p:nvPr>
            <p:ph type="body" idx="2"/>
          </p:nvPr>
        </p:nvSpPr>
        <p:spPr>
          <a:xfrm>
            <a:off x="3077669" y="1503550"/>
            <a:ext cx="20799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body" idx="3"/>
          </p:nvPr>
        </p:nvSpPr>
        <p:spPr>
          <a:xfrm>
            <a:off x="5376238" y="1503550"/>
            <a:ext cx="20799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⬢"/>
              <a:defRPr sz="1800"/>
            </a:lvl1pPr>
            <a:lvl2pPr marL="914400" lvl="1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2pPr>
            <a:lvl3pPr marL="1371600" lvl="2" indent="-317500" rtl="0">
              <a:spcBef>
                <a:spcPts val="800"/>
              </a:spcBef>
              <a:spcAft>
                <a:spcPts val="0"/>
              </a:spcAft>
              <a:buSzPts val="1400"/>
              <a:buChar char="⬡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_1">
    <p:bg>
      <p:bgPr>
        <a:solidFill>
          <a:schemeClr val="accen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4" name="Google Shape;174;p11"/>
          <p:cNvGrpSpPr/>
          <p:nvPr/>
        </p:nvGrpSpPr>
        <p:grpSpPr>
          <a:xfrm>
            <a:off x="-981075" y="-78100"/>
            <a:ext cx="11516344" cy="5221552"/>
            <a:chOff x="-981075" y="-78100"/>
            <a:chExt cx="11516344" cy="5221552"/>
          </a:xfrm>
        </p:grpSpPr>
        <p:sp>
          <p:nvSpPr>
            <p:cNvPr id="175" name="Google Shape;175;p11"/>
            <p:cNvSpPr/>
            <p:nvPr/>
          </p:nvSpPr>
          <p:spPr>
            <a:xfrm rot="10800000">
              <a:off x="4304464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6" name="Google Shape;176;p11"/>
            <p:cNvSpPr/>
            <p:nvPr/>
          </p:nvSpPr>
          <p:spPr>
            <a:xfrm rot="10800000">
              <a:off x="6419277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rot="10800000">
              <a:off x="2189989" y="-3"/>
              <a:ext cx="2002536" cy="734878"/>
            </a:xfrm>
            <a:custGeom>
              <a:avLst/>
              <a:gdLst/>
              <a:ahLst/>
              <a:cxnLst/>
              <a:rect l="l" t="t" r="r" b="b"/>
              <a:pathLst>
                <a:path w="21600" h="21175" extrusionOk="0">
                  <a:moveTo>
                    <a:pt x="21600" y="21175"/>
                  </a:moveTo>
                  <a:lnTo>
                    <a:pt x="21600" y="20652"/>
                  </a:lnTo>
                  <a:cubicBezTo>
                    <a:pt x="21600" y="17251"/>
                    <a:pt x="20920" y="14109"/>
                    <a:pt x="19815" y="12409"/>
                  </a:cubicBezTo>
                  <a:lnTo>
                    <a:pt x="12585" y="1274"/>
                  </a:lnTo>
                  <a:cubicBezTo>
                    <a:pt x="11480" y="-425"/>
                    <a:pt x="10120" y="-425"/>
                    <a:pt x="9015" y="1274"/>
                  </a:cubicBezTo>
                  <a:lnTo>
                    <a:pt x="1785" y="12409"/>
                  </a:lnTo>
                  <a:cubicBezTo>
                    <a:pt x="680" y="14108"/>
                    <a:pt x="0" y="17251"/>
                    <a:pt x="0" y="20652"/>
                  </a:cubicBezTo>
                  <a:lnTo>
                    <a:pt x="0" y="2117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1133400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79" name="Google Shape;179;p11"/>
            <p:cNvSpPr/>
            <p:nvPr/>
          </p:nvSpPr>
          <p:spPr>
            <a:xfrm>
              <a:off x="3247913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7476888" y="4039228"/>
              <a:ext cx="2001186" cy="1104224"/>
            </a:xfrm>
            <a:custGeom>
              <a:avLst/>
              <a:gdLst/>
              <a:ahLst/>
              <a:cxnLst/>
              <a:rect l="l" t="t" r="r" b="b"/>
              <a:pathLst>
                <a:path w="21600" h="21315" extrusionOk="0">
                  <a:moveTo>
                    <a:pt x="21600" y="21315"/>
                  </a:moveTo>
                  <a:lnTo>
                    <a:pt x="21600" y="13849"/>
                  </a:lnTo>
                  <a:cubicBezTo>
                    <a:pt x="21600" y="11569"/>
                    <a:pt x="20920" y="9461"/>
                    <a:pt x="19816" y="8321"/>
                  </a:cubicBezTo>
                  <a:lnTo>
                    <a:pt x="12585" y="855"/>
                  </a:lnTo>
                  <a:cubicBezTo>
                    <a:pt x="11480" y="-285"/>
                    <a:pt x="10120" y="-285"/>
                    <a:pt x="9015" y="855"/>
                  </a:cubicBezTo>
                  <a:lnTo>
                    <a:pt x="1785" y="8321"/>
                  </a:lnTo>
                  <a:cubicBezTo>
                    <a:pt x="680" y="9461"/>
                    <a:pt x="0" y="11569"/>
                    <a:pt x="0" y="13849"/>
                  </a:cubicBezTo>
                  <a:lnTo>
                    <a:pt x="0" y="21315"/>
                  </a:ln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1" name="Google Shape;181;p11"/>
            <p:cNvSpPr/>
            <p:nvPr/>
          </p:nvSpPr>
          <p:spPr>
            <a:xfrm>
              <a:off x="7620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2" name="Google Shape;182;p11"/>
            <p:cNvSpPr/>
            <p:nvPr/>
          </p:nvSpPr>
          <p:spPr>
            <a:xfrm>
              <a:off x="2190677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3" name="Google Shape;183;p11"/>
            <p:cNvSpPr/>
            <p:nvPr/>
          </p:nvSpPr>
          <p:spPr>
            <a:xfrm>
              <a:off x="6419630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4" name="Google Shape;184;p11"/>
            <p:cNvSpPr/>
            <p:nvPr/>
          </p:nvSpPr>
          <p:spPr>
            <a:xfrm>
              <a:off x="8534106" y="22008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-98107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3247878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5362355" y="372088"/>
              <a:ext cx="2001163" cy="220898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FFFFFF">
                <a:alpha val="1006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7848601" y="18269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89" name="Google Shape;189;p11"/>
            <p:cNvSpPr/>
            <p:nvPr/>
          </p:nvSpPr>
          <p:spPr>
            <a:xfrm>
              <a:off x="1448201" y="-7810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0" name="Google Shape;190;p11"/>
            <p:cNvSpPr/>
            <p:nvPr/>
          </p:nvSpPr>
          <p:spPr>
            <a:xfrm>
              <a:off x="-581024" y="3340950"/>
              <a:ext cx="1371581" cy="1514058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1152450" y="131360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2" name="Google Shape;192;p11"/>
            <p:cNvSpPr/>
            <p:nvPr/>
          </p:nvSpPr>
          <p:spPr>
            <a:xfrm>
              <a:off x="7496375" y="3161451"/>
              <a:ext cx="723479" cy="798620"/>
            </a:xfrm>
            <a:custGeom>
              <a:avLst/>
              <a:gdLst/>
              <a:ahLst/>
              <a:cxnLst/>
              <a:rect l="l" t="t" r="r" b="b"/>
              <a:pathLst>
                <a:path w="21598" h="21315" extrusionOk="0">
                  <a:moveTo>
                    <a:pt x="21599" y="14389"/>
                  </a:moveTo>
                  <a:lnTo>
                    <a:pt x="21599" y="6924"/>
                  </a:lnTo>
                  <a:cubicBezTo>
                    <a:pt x="21599" y="5784"/>
                    <a:pt x="20918" y="4730"/>
                    <a:pt x="19814" y="4161"/>
                  </a:cubicBezTo>
                  <a:lnTo>
                    <a:pt x="12583" y="428"/>
                  </a:lnTo>
                  <a:cubicBezTo>
                    <a:pt x="11478" y="-142"/>
                    <a:pt x="10118" y="-142"/>
                    <a:pt x="9013" y="428"/>
                  </a:cubicBezTo>
                  <a:lnTo>
                    <a:pt x="1783" y="4161"/>
                  </a:lnTo>
                  <a:cubicBezTo>
                    <a:pt x="679" y="4731"/>
                    <a:pt x="0" y="5784"/>
                    <a:pt x="0" y="6924"/>
                  </a:cubicBezTo>
                  <a:lnTo>
                    <a:pt x="0" y="14392"/>
                  </a:lnTo>
                  <a:cubicBezTo>
                    <a:pt x="1" y="15532"/>
                    <a:pt x="681" y="16585"/>
                    <a:pt x="1785" y="17155"/>
                  </a:cubicBezTo>
                  <a:lnTo>
                    <a:pt x="9016" y="20888"/>
                  </a:lnTo>
                  <a:cubicBezTo>
                    <a:pt x="10120" y="21458"/>
                    <a:pt x="11481" y="21458"/>
                    <a:pt x="12585" y="20888"/>
                  </a:cubicBezTo>
                  <a:lnTo>
                    <a:pt x="19816" y="17155"/>
                  </a:lnTo>
                  <a:cubicBezTo>
                    <a:pt x="20920" y="16584"/>
                    <a:pt x="21600" y="15530"/>
                    <a:pt x="21599" y="14389"/>
                  </a:cubicBez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  <p:sp>
          <p:nvSpPr>
            <p:cNvPr id="193" name="Google Shape;193;p11"/>
            <p:cNvSpPr/>
            <p:nvPr/>
          </p:nvSpPr>
          <p:spPr>
            <a:xfrm rot="10800000">
              <a:off x="7744475" y="-9"/>
              <a:ext cx="1027674" cy="752485"/>
            </a:xfrm>
            <a:custGeom>
              <a:avLst/>
              <a:gdLst/>
              <a:ahLst/>
              <a:cxnLst/>
              <a:rect l="l" t="t" r="r" b="b"/>
              <a:pathLst>
                <a:path w="21600" h="21385" extrusionOk="0">
                  <a:moveTo>
                    <a:pt x="21600" y="21385"/>
                  </a:moveTo>
                  <a:lnTo>
                    <a:pt x="21600" y="10472"/>
                  </a:lnTo>
                  <a:cubicBezTo>
                    <a:pt x="21600" y="8748"/>
                    <a:pt x="20920" y="7155"/>
                    <a:pt x="19816" y="6292"/>
                  </a:cubicBezTo>
                  <a:lnTo>
                    <a:pt x="12585" y="647"/>
                  </a:lnTo>
                  <a:cubicBezTo>
                    <a:pt x="11480" y="-215"/>
                    <a:pt x="10120" y="-215"/>
                    <a:pt x="9015" y="647"/>
                  </a:cubicBezTo>
                  <a:lnTo>
                    <a:pt x="1785" y="6292"/>
                  </a:lnTo>
                  <a:cubicBezTo>
                    <a:pt x="680" y="7154"/>
                    <a:pt x="0" y="8748"/>
                    <a:pt x="0" y="10472"/>
                  </a:cubicBezTo>
                  <a:lnTo>
                    <a:pt x="0" y="21385"/>
                  </a:lnTo>
                  <a:close/>
                </a:path>
              </a:pathLst>
            </a:custGeom>
            <a:solidFill>
              <a:srgbClr val="4F0089">
                <a:alpha val="15080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i="0" u="none" strike="noStrike" cap="none">
                <a:solidFill>
                  <a:srgbClr val="000000"/>
                </a:solidFill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6010500" cy="28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lvl="1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lvl="2" indent="-330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"/>
          <p:cNvSpPr txBox="1">
            <a:spLocks noGrp="1"/>
          </p:cNvSpPr>
          <p:nvPr>
            <p:ph type="ctrTitle"/>
          </p:nvPr>
        </p:nvSpPr>
        <p:spPr>
          <a:xfrm>
            <a:off x="400445" y="3665072"/>
            <a:ext cx="4955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WELLCOME TO OUR PRESENTATION </a:t>
            </a:r>
            <a:endParaRPr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14" y="399069"/>
            <a:ext cx="3718511" cy="2219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7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FEATURES</a:t>
            </a:r>
            <a:endParaRPr dirty="0"/>
          </a:p>
        </p:txBody>
      </p:sp>
      <p:sp>
        <p:nvSpPr>
          <p:cNvPr id="300" name="Google Shape;300;p21"/>
          <p:cNvSpPr txBox="1">
            <a:spLocks noGrp="1"/>
          </p:cNvSpPr>
          <p:nvPr>
            <p:ph type="body" idx="1"/>
          </p:nvPr>
        </p:nvSpPr>
        <p:spPr>
          <a:xfrm>
            <a:off x="779100" y="1655949"/>
            <a:ext cx="3295204" cy="32890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spcAft>
                <a:spcPts val="800"/>
              </a:spcAft>
            </a:pPr>
            <a:r>
              <a:rPr lang="en-US" sz="2000" b="1" dirty="0" smtClean="0">
                <a:solidFill>
                  <a:srgbClr val="7030A0"/>
                </a:solidFill>
              </a:rPr>
              <a:t>Sign in &amp; Sign up</a:t>
            </a:r>
          </a:p>
          <a:p>
            <a:pPr marL="342900" indent="-342900">
              <a:spcAft>
                <a:spcPts val="800"/>
              </a:spcAft>
            </a:pPr>
            <a:r>
              <a:rPr lang="en-US" sz="2000" b="1" dirty="0" smtClean="0">
                <a:solidFill>
                  <a:srgbClr val="7030A0"/>
                </a:solidFill>
              </a:rPr>
              <a:t>Search System</a:t>
            </a:r>
          </a:p>
          <a:p>
            <a:pPr marL="342900" indent="-342900">
              <a:spcAft>
                <a:spcPts val="800"/>
              </a:spcAft>
            </a:pPr>
            <a:r>
              <a:rPr lang="en-US" sz="2000" b="1" dirty="0" smtClean="0">
                <a:solidFill>
                  <a:srgbClr val="7030A0"/>
                </a:solidFill>
              </a:rPr>
              <a:t>Category wise selection</a:t>
            </a:r>
          </a:p>
          <a:p>
            <a:pPr marL="342900" indent="-342900">
              <a:spcAft>
                <a:spcPts val="800"/>
              </a:spcAft>
            </a:pPr>
            <a:r>
              <a:rPr lang="en-US" sz="2000" b="1" dirty="0" smtClean="0">
                <a:solidFill>
                  <a:srgbClr val="7030A0"/>
                </a:solidFill>
              </a:rPr>
              <a:t>PDF download option</a:t>
            </a:r>
          </a:p>
          <a:p>
            <a:pPr marL="342900" indent="-342900">
              <a:spcAft>
                <a:spcPts val="800"/>
              </a:spcAft>
            </a:pPr>
            <a:r>
              <a:rPr lang="en-US" sz="2000" b="1" dirty="0" smtClean="0">
                <a:solidFill>
                  <a:srgbClr val="7030A0"/>
                </a:solidFill>
              </a:rPr>
              <a:t>Book issue</a:t>
            </a:r>
          </a:p>
          <a:p>
            <a:pPr marL="342900" indent="-342900">
              <a:spcAft>
                <a:spcPts val="800"/>
              </a:spcAft>
            </a:pPr>
            <a:r>
              <a:rPr lang="en-US" sz="2000" b="1" dirty="0" smtClean="0">
                <a:solidFill>
                  <a:srgbClr val="7030A0"/>
                </a:solidFill>
              </a:rPr>
              <a:t>Secure Admin panel</a:t>
            </a:r>
          </a:p>
          <a:p>
            <a:pPr marL="342900" indent="-342900">
              <a:spcAft>
                <a:spcPts val="800"/>
              </a:spcAft>
            </a:pPr>
            <a:r>
              <a:rPr lang="en-US" sz="2000" b="1" dirty="0" smtClean="0">
                <a:solidFill>
                  <a:srgbClr val="7030A0"/>
                </a:solidFill>
              </a:rPr>
              <a:t>Clean UI/UX</a:t>
            </a:r>
            <a:endParaRPr sz="2000" b="1" dirty="0">
              <a:solidFill>
                <a:srgbClr val="7030A0"/>
              </a:solidFill>
            </a:endParaRPr>
          </a:p>
        </p:txBody>
      </p:sp>
      <p:sp>
        <p:nvSpPr>
          <p:cNvPr id="301" name="Google Shape;301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02" name="Google Shape;302;p21"/>
          <p:cNvGrpSpPr/>
          <p:nvPr/>
        </p:nvGrpSpPr>
        <p:grpSpPr>
          <a:xfrm>
            <a:off x="103661" y="901067"/>
            <a:ext cx="319747" cy="266140"/>
            <a:chOff x="1244325" y="314425"/>
            <a:chExt cx="444525" cy="370050"/>
          </a:xfrm>
        </p:grpSpPr>
        <p:sp>
          <p:nvSpPr>
            <p:cNvPr id="303" name="Google Shape;303;p21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04" name="Google Shape;304;p21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9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Agile Methodology</a:t>
            </a:r>
          </a:p>
          <a:p>
            <a:r>
              <a:rPr lang="en-US" dirty="0" smtClean="0"/>
              <a:t>System </a:t>
            </a:r>
            <a:r>
              <a:rPr lang="en-US" dirty="0" smtClean="0"/>
              <a:t>Architecture</a:t>
            </a:r>
          </a:p>
          <a:p>
            <a:r>
              <a:rPr lang="en-US"/>
              <a:t>Use </a:t>
            </a:r>
            <a:r>
              <a:rPr lang="en-US"/>
              <a:t>Case </a:t>
            </a:r>
            <a:r>
              <a:rPr lang="en-US" smtClean="0"/>
              <a:t>Diagram</a:t>
            </a:r>
            <a:endParaRPr lang="en-US" dirty="0" smtClean="0"/>
          </a:p>
          <a:p>
            <a:r>
              <a:rPr lang="en-US" dirty="0" smtClean="0"/>
              <a:t>Level 2 DFD</a:t>
            </a:r>
          </a:p>
          <a:p>
            <a:r>
              <a:rPr lang="en-US" dirty="0" smtClean="0"/>
              <a:t>ER </a:t>
            </a:r>
            <a:r>
              <a:rPr lang="en-US" dirty="0" smtClean="0"/>
              <a:t>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891782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473" y="809038"/>
            <a:ext cx="6010500" cy="396300"/>
          </a:xfrm>
        </p:spPr>
        <p:txBody>
          <a:bodyPr/>
          <a:lstStyle/>
          <a:p>
            <a:r>
              <a:rPr lang="en-US" dirty="0" smtClean="0"/>
              <a:t>AGILE METHODOLOGY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431" y="1558199"/>
            <a:ext cx="5354821" cy="3530651"/>
          </a:xfr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57" y="1565725"/>
            <a:ext cx="5127738" cy="3380926"/>
          </a:xfr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333900" y="4491494"/>
            <a:ext cx="6010500" cy="4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1200" dirty="0" smtClean="0"/>
              <a:t>Fig : Agile Methodology</a:t>
            </a:r>
            <a:endParaRPr lang="en-US" sz="1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52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100" y="644236"/>
            <a:ext cx="6010500" cy="550719"/>
          </a:xfrm>
        </p:spPr>
        <p:txBody>
          <a:bodyPr/>
          <a:lstStyle/>
          <a:p>
            <a:r>
              <a:rPr lang="en-US" dirty="0" smtClean="0"/>
              <a:t>System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951" y="1125141"/>
            <a:ext cx="5248081" cy="351212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670784" y="4715607"/>
            <a:ext cx="6010500" cy="4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1200" dirty="0" smtClean="0"/>
              <a:t>Fig : Digital Library System Architecture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7011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100" y="446810"/>
            <a:ext cx="6010500" cy="436418"/>
          </a:xfrm>
        </p:spPr>
        <p:txBody>
          <a:bodyPr/>
          <a:lstStyle/>
          <a:p>
            <a:r>
              <a:rPr lang="en-US" dirty="0" smtClean="0"/>
              <a:t>USE CASE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image3.jpe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70802" y="1059873"/>
            <a:ext cx="5018756" cy="356712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18784" y="4627002"/>
            <a:ext cx="6010500" cy="4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1200" dirty="0" smtClean="0"/>
              <a:t>Fig : Digital Library Use Case Diagram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1996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2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858" y="1232300"/>
            <a:ext cx="5766955" cy="351755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684534" y="4749851"/>
            <a:ext cx="6010500" cy="4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1200" dirty="0" smtClean="0"/>
              <a:t>Fig : Digital Library Level 2 Diagram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656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100" y="836000"/>
            <a:ext cx="6010500" cy="47227"/>
          </a:xfrm>
        </p:spPr>
        <p:txBody>
          <a:bodyPr/>
          <a:lstStyle/>
          <a:p>
            <a:r>
              <a:rPr lang="en-US" dirty="0" smtClean="0"/>
              <a:t>ER DIAGRAM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image4.jpe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06675" y="1174174"/>
            <a:ext cx="5082925" cy="344978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18784" y="4627002"/>
            <a:ext cx="6010500" cy="46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tamaran"/>
              <a:buNone/>
              <a:defRPr sz="3200" b="1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en-US" sz="1200" dirty="0" smtClean="0"/>
              <a:t>Fig : Digital Library ER Diagram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598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3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3"/>
          <p:cNvSpPr txBox="1">
            <a:spLocks noGrp="1"/>
          </p:cNvSpPr>
          <p:nvPr>
            <p:ph type="title"/>
          </p:nvPr>
        </p:nvSpPr>
        <p:spPr>
          <a:xfrm>
            <a:off x="779075" y="742832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DITIAL LIBRARY</a:t>
            </a:r>
            <a:endParaRPr dirty="0"/>
          </a:p>
        </p:txBody>
      </p:sp>
      <p:sp>
        <p:nvSpPr>
          <p:cNvPr id="206" name="Google Shape;206;p13"/>
          <p:cNvSpPr txBox="1">
            <a:spLocks noGrp="1"/>
          </p:cNvSpPr>
          <p:nvPr>
            <p:ph type="body" idx="1"/>
          </p:nvPr>
        </p:nvSpPr>
        <p:spPr>
          <a:xfrm>
            <a:off x="779075" y="1503550"/>
            <a:ext cx="370265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b="1" u="sng" dirty="0">
                <a:solidFill>
                  <a:srgbClr val="7030A0"/>
                </a:solidFill>
              </a:rPr>
              <a:t>Submitted </a:t>
            </a:r>
            <a:r>
              <a:rPr lang="en-US" b="1" u="sng" dirty="0" smtClean="0">
                <a:solidFill>
                  <a:srgbClr val="7030A0"/>
                </a:solidFill>
              </a:rPr>
              <a:t>From:</a:t>
            </a:r>
            <a:endParaRPr lang="en-US" b="1" u="sng" dirty="0" smtClean="0">
              <a:solidFill>
                <a:srgbClr val="7030A0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b="1" dirty="0" smtClean="0">
                <a:solidFill>
                  <a:srgbClr val="7030A0"/>
                </a:solidFill>
              </a:rPr>
              <a:t>S M </a:t>
            </a:r>
            <a:r>
              <a:rPr lang="en-US" sz="1800" b="1" dirty="0" err="1" smtClean="0">
                <a:solidFill>
                  <a:srgbClr val="7030A0"/>
                </a:solidFill>
              </a:rPr>
              <a:t>Masfequier</a:t>
            </a:r>
            <a:r>
              <a:rPr lang="en-US" sz="1800" b="1" dirty="0" smtClean="0">
                <a:solidFill>
                  <a:srgbClr val="7030A0"/>
                </a:solidFill>
              </a:rPr>
              <a:t> Rahman(18192103087)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b="1" dirty="0" err="1" smtClean="0">
                <a:solidFill>
                  <a:srgbClr val="7030A0"/>
                </a:solidFill>
              </a:rPr>
              <a:t>Asraful</a:t>
            </a:r>
            <a:r>
              <a:rPr lang="en-US" sz="1800" b="1" dirty="0" smtClean="0">
                <a:solidFill>
                  <a:srgbClr val="7030A0"/>
                </a:solidFill>
              </a:rPr>
              <a:t> Islam(18192103070)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b="1" dirty="0" err="1" smtClean="0">
                <a:solidFill>
                  <a:srgbClr val="7030A0"/>
                </a:solidFill>
              </a:rPr>
              <a:t>Shoheb</a:t>
            </a:r>
            <a:r>
              <a:rPr lang="en-US" sz="1800" b="1" dirty="0" smtClean="0">
                <a:solidFill>
                  <a:srgbClr val="7030A0"/>
                </a:solidFill>
              </a:rPr>
              <a:t> </a:t>
            </a:r>
            <a:r>
              <a:rPr lang="en-US" sz="1800" b="1" dirty="0" err="1" smtClean="0">
                <a:solidFill>
                  <a:srgbClr val="7030A0"/>
                </a:solidFill>
              </a:rPr>
              <a:t>Nur</a:t>
            </a:r>
            <a:r>
              <a:rPr lang="en-US" sz="1800" b="1" dirty="0" smtClean="0">
                <a:solidFill>
                  <a:srgbClr val="7030A0"/>
                </a:solidFill>
              </a:rPr>
              <a:t> Asif(18192103082)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800" b="1" dirty="0" err="1" smtClean="0">
                <a:solidFill>
                  <a:srgbClr val="7030A0"/>
                </a:solidFill>
              </a:rPr>
              <a:t>Rasel</a:t>
            </a:r>
            <a:r>
              <a:rPr lang="en-US" sz="1800" b="1" dirty="0" smtClean="0">
                <a:solidFill>
                  <a:srgbClr val="7030A0"/>
                </a:solidFill>
              </a:rPr>
              <a:t> Mahmud(18192103086)</a:t>
            </a:r>
          </a:p>
          <a:p>
            <a:pPr marL="0" lvl="0" indent="0">
              <a:buClr>
                <a:schemeClr val="dk1"/>
              </a:buClr>
              <a:buSzPts val="1100"/>
              <a:buNone/>
            </a:pPr>
            <a:endParaRPr b="1" dirty="0"/>
          </a:p>
        </p:txBody>
      </p:sp>
      <p:sp>
        <p:nvSpPr>
          <p:cNvPr id="207" name="Google Shape;207;p13"/>
          <p:cNvSpPr txBox="1">
            <a:spLocks noGrp="1"/>
          </p:cNvSpPr>
          <p:nvPr>
            <p:ph type="body" idx="2"/>
          </p:nvPr>
        </p:nvSpPr>
        <p:spPr>
          <a:xfrm>
            <a:off x="4930178" y="4344302"/>
            <a:ext cx="6010500" cy="65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1" indent="0" algn="ctr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Team-Vigilante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208" name="Google Shape;208;p1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09" name="Google Shape;209;p13"/>
          <p:cNvGrpSpPr/>
          <p:nvPr/>
        </p:nvGrpSpPr>
        <p:grpSpPr>
          <a:xfrm>
            <a:off x="132749" y="915045"/>
            <a:ext cx="269364" cy="224087"/>
            <a:chOff x="1926350" y="995225"/>
            <a:chExt cx="428650" cy="356600"/>
          </a:xfrm>
        </p:grpSpPr>
        <p:sp>
          <p:nvSpPr>
            <p:cNvPr id="210" name="Google Shape;210;p13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3" name="Google Shape;206;p13"/>
          <p:cNvSpPr txBox="1">
            <a:spLocks/>
          </p:cNvSpPr>
          <p:nvPr/>
        </p:nvSpPr>
        <p:spPr>
          <a:xfrm>
            <a:off x="5772531" y="1503550"/>
            <a:ext cx="2808300" cy="32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tamaran Thin"/>
              <a:buChar char="⬢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Catamaran Thin"/>
              <a:buChar char="⬡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tamaran Thin"/>
              <a:buChar char="⬡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●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○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■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●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tamaran Thin"/>
              <a:buChar char="○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Catamaran Thin"/>
              <a:buChar char="■"/>
              <a:defRPr sz="20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Catamaran Thin"/>
              <a:buNone/>
            </a:pPr>
            <a:r>
              <a:rPr lang="en-US" b="1" u="sng" dirty="0" smtClean="0">
                <a:solidFill>
                  <a:schemeClr val="accent2">
                    <a:lumMod val="75000"/>
                  </a:schemeClr>
                </a:solidFill>
              </a:rPr>
              <a:t>Supervised By:</a:t>
            </a:r>
            <a:endParaRPr lang="en-US" b="1" u="sng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Aditya </a:t>
            </a: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</a:rPr>
              <a:t>Rajbongshi</a:t>
            </a:r>
            <a:endParaRPr lang="en-US" b="1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Catamaran Thin"/>
              <a:buNone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Lecturer</a:t>
            </a:r>
          </a:p>
          <a:p>
            <a:pPr marL="0" indent="0">
              <a:buClr>
                <a:schemeClr val="dk1"/>
              </a:buClr>
              <a:buSzPts val="1100"/>
              <a:buFont typeface="Catamaran Thin"/>
              <a:buNone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Department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of CSE</a:t>
            </a:r>
          </a:p>
          <a:p>
            <a:pPr marL="0" indent="0">
              <a:buClr>
                <a:schemeClr val="dk1"/>
              </a:buClr>
              <a:buSzPts val="1100"/>
              <a:buFont typeface="Catamaran Thin"/>
              <a:buNone/>
            </a:pP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BUBT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100" y="561109"/>
            <a:ext cx="6010500" cy="259773"/>
          </a:xfrm>
        </p:spPr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099" y="1205346"/>
            <a:ext cx="3371795" cy="3544506"/>
          </a:xfrm>
        </p:spPr>
        <p:txBody>
          <a:bodyPr/>
          <a:lstStyle/>
          <a:p>
            <a:pPr marL="127000" indent="0"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Languages:</a:t>
            </a:r>
          </a:p>
          <a:p>
            <a:r>
              <a:rPr lang="en-US" sz="2000" dirty="0" smtClean="0"/>
              <a:t>HTML</a:t>
            </a:r>
          </a:p>
          <a:p>
            <a:r>
              <a:rPr lang="en-US" sz="2000" dirty="0" smtClean="0"/>
              <a:t>CSS</a:t>
            </a:r>
          </a:p>
          <a:p>
            <a:r>
              <a:rPr lang="en-US" sz="2000" dirty="0" smtClean="0"/>
              <a:t>SCSS</a:t>
            </a:r>
          </a:p>
          <a:p>
            <a:r>
              <a:rPr lang="en-US" sz="2000" dirty="0" smtClean="0"/>
              <a:t>JAVASCRIPT</a:t>
            </a:r>
          </a:p>
          <a:p>
            <a:r>
              <a:rPr lang="en-US" sz="2000" dirty="0" smtClean="0"/>
              <a:t>Bootstrap</a:t>
            </a:r>
          </a:p>
          <a:p>
            <a:r>
              <a:rPr lang="en-US" sz="2000" dirty="0" smtClean="0"/>
              <a:t>Material UI</a:t>
            </a:r>
          </a:p>
          <a:p>
            <a:r>
              <a:rPr lang="en-US" sz="2000" dirty="0" smtClean="0"/>
              <a:t>REACT</a:t>
            </a:r>
          </a:p>
          <a:p>
            <a:r>
              <a:rPr lang="en-US" sz="2000" dirty="0" smtClean="0"/>
              <a:t>NODE.JS</a:t>
            </a:r>
          </a:p>
          <a:p>
            <a:r>
              <a:rPr lang="en-US" sz="2000" dirty="0" smtClean="0"/>
              <a:t>EXPRESS.JS</a:t>
            </a:r>
          </a:p>
          <a:p>
            <a:r>
              <a:rPr lang="en-US" sz="2000" dirty="0" smtClean="0"/>
              <a:t>MYSQL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4240183" y="1503598"/>
            <a:ext cx="3371795" cy="3639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⬢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Catamaran Thin"/>
              <a:buChar char="⬡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●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tamaran Thin"/>
              <a:buChar char="○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Catamaran Thin"/>
              <a:buChar char="■"/>
              <a:defRPr sz="2400" b="0" i="0" u="none" strike="noStrike" cap="none">
                <a:solidFill>
                  <a:schemeClr val="dk1"/>
                </a:solidFill>
                <a:latin typeface="Catamaran Thin"/>
                <a:ea typeface="Catamaran Thin"/>
                <a:cs typeface="Catamaran Thin"/>
                <a:sym typeface="Catamaran Thin"/>
              </a:defRPr>
            </a:lvl9pPr>
          </a:lstStyle>
          <a:p>
            <a:pPr marL="127000" indent="0">
              <a:buFont typeface="Catamaran Thin"/>
              <a:buNone/>
            </a:pPr>
            <a:r>
              <a:rPr lang="en-US" sz="2000" b="1" dirty="0" smtClean="0">
                <a:solidFill>
                  <a:srgbClr val="7030A0"/>
                </a:solidFill>
              </a:rPr>
              <a:t>Tools:</a:t>
            </a:r>
          </a:p>
          <a:p>
            <a:r>
              <a:rPr lang="en-US" sz="2000" dirty="0" smtClean="0"/>
              <a:t>Visual Studio</a:t>
            </a:r>
          </a:p>
          <a:p>
            <a:r>
              <a:rPr lang="en-US" sz="2000" dirty="0" err="1" smtClean="0"/>
              <a:t>Mysql</a:t>
            </a:r>
            <a:r>
              <a:rPr lang="en-US" sz="2000" dirty="0" smtClean="0"/>
              <a:t> </a:t>
            </a:r>
            <a:r>
              <a:rPr lang="en-US" sz="2000" dirty="0" err="1" smtClean="0"/>
              <a:t>Workbeanch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92596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62412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GUI(Graphical User Interface)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099" y="1503549"/>
            <a:ext cx="6403753" cy="3639901"/>
          </a:xfrm>
        </p:spPr>
        <p:txBody>
          <a:bodyPr/>
          <a:lstStyle/>
          <a:p>
            <a:r>
              <a:rPr lang="en-US" sz="2000" dirty="0" smtClean="0"/>
              <a:t>Home</a:t>
            </a:r>
          </a:p>
          <a:p>
            <a:r>
              <a:rPr lang="en-US" sz="2000" dirty="0" smtClean="0"/>
              <a:t>Books</a:t>
            </a:r>
          </a:p>
          <a:p>
            <a:r>
              <a:rPr lang="en-US" sz="2000" dirty="0" smtClean="0"/>
              <a:t>Category</a:t>
            </a:r>
          </a:p>
          <a:p>
            <a:r>
              <a:rPr lang="en-US" sz="2000" dirty="0" smtClean="0"/>
              <a:t>Details page</a:t>
            </a:r>
          </a:p>
          <a:p>
            <a:r>
              <a:rPr lang="en-US" sz="2000" dirty="0" smtClean="0"/>
              <a:t>Related Books</a:t>
            </a:r>
          </a:p>
          <a:p>
            <a:r>
              <a:rPr lang="en-US" sz="2000" dirty="0" smtClean="0"/>
              <a:t>About Us</a:t>
            </a:r>
          </a:p>
          <a:p>
            <a:r>
              <a:rPr lang="en-US" sz="2000" dirty="0" smtClean="0"/>
              <a:t>Search </a:t>
            </a:r>
          </a:p>
          <a:p>
            <a:r>
              <a:rPr lang="en-US" sz="2000" dirty="0" smtClean="0"/>
              <a:t>Login &amp; sign-up</a:t>
            </a:r>
          </a:p>
          <a:p>
            <a:r>
              <a:rPr lang="en-US" sz="2000" dirty="0" smtClean="0"/>
              <a:t>Dashboard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357066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68" y="1515812"/>
            <a:ext cx="6477342" cy="3066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2932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154" y="2261936"/>
            <a:ext cx="7504430" cy="258573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100" y="1588168"/>
            <a:ext cx="7943795" cy="325950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334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105" y="1503550"/>
            <a:ext cx="6289812" cy="2996261"/>
          </a:xfrm>
        </p:spPr>
      </p:pic>
    </p:spTree>
    <p:extLst>
      <p:ext uri="{BB962C8B-B14F-4D97-AF65-F5344CB8AC3E}">
        <p14:creationId xmlns:p14="http://schemas.microsoft.com/office/powerpoint/2010/main" val="16003421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CATEGORY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28" y="1852862"/>
            <a:ext cx="7749755" cy="262573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099" y="1503549"/>
            <a:ext cx="8064111" cy="306845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366340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529" y="1744578"/>
            <a:ext cx="5712924" cy="2707105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66" y="1612859"/>
            <a:ext cx="6268864" cy="2970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197368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" y="1687410"/>
            <a:ext cx="6864430" cy="2764274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" y="1687410"/>
            <a:ext cx="7142054" cy="2876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7670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Books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460" y="1636294"/>
            <a:ext cx="5790198" cy="2779295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40" y="1449276"/>
            <a:ext cx="6569437" cy="3153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330113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100" y="322118"/>
            <a:ext cx="6010500" cy="394855"/>
          </a:xfrm>
        </p:spPr>
        <p:txBody>
          <a:bodyPr/>
          <a:lstStyle/>
          <a:p>
            <a:r>
              <a:rPr lang="en-US" dirty="0" smtClean="0"/>
              <a:t>Content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9100" y="987137"/>
            <a:ext cx="4137145" cy="4156314"/>
          </a:xfrm>
        </p:spPr>
        <p:txBody>
          <a:bodyPr/>
          <a:lstStyle/>
          <a:p>
            <a:r>
              <a:rPr lang="en-US" dirty="0" smtClean="0"/>
              <a:t>Introduction</a:t>
            </a:r>
          </a:p>
          <a:p>
            <a:r>
              <a:rPr lang="en-US" dirty="0" smtClean="0"/>
              <a:t>Problem Statement</a:t>
            </a:r>
          </a:p>
          <a:p>
            <a:r>
              <a:rPr lang="en-US" dirty="0" smtClean="0"/>
              <a:t>Our System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Diagrams</a:t>
            </a:r>
          </a:p>
          <a:p>
            <a:r>
              <a:rPr lang="en-US" dirty="0" smtClean="0"/>
              <a:t>Technology</a:t>
            </a:r>
          </a:p>
          <a:p>
            <a:r>
              <a:rPr lang="en-US" dirty="0" smtClean="0"/>
              <a:t>GUI</a:t>
            </a:r>
          </a:p>
          <a:p>
            <a:r>
              <a:rPr lang="en-US" dirty="0" smtClean="0"/>
              <a:t>Authentication</a:t>
            </a:r>
          </a:p>
          <a:p>
            <a:r>
              <a:rPr lang="en-US" dirty="0" smtClean="0"/>
              <a:t>Benefits</a:t>
            </a:r>
          </a:p>
          <a:p>
            <a:r>
              <a:rPr lang="en-US" dirty="0" smtClean="0"/>
              <a:t>Limitation</a:t>
            </a:r>
          </a:p>
          <a:p>
            <a:r>
              <a:rPr lang="en-US" dirty="0" err="1" smtClean="0"/>
              <a:t>Conclution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660948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27" y="1435193"/>
            <a:ext cx="6408445" cy="3056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410022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18" y="1582454"/>
            <a:ext cx="6827519" cy="3041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4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09" y="1232300"/>
            <a:ext cx="8074875" cy="328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9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LOGIN(USER)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950" y="1672388"/>
            <a:ext cx="6670375" cy="2927287"/>
          </a:xfrm>
        </p:spPr>
      </p:pic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05" y="1503748"/>
            <a:ext cx="7438929" cy="32645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524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(ADMIN)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638" y="1821314"/>
            <a:ext cx="6933946" cy="3125337"/>
          </a:xfr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458" y="1566905"/>
            <a:ext cx="7262126" cy="3077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990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32" y="1464990"/>
            <a:ext cx="7603302" cy="31174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070731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LIBRARY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7" y="1506199"/>
            <a:ext cx="5444105" cy="30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13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BOOK MANAGEMENT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00" y="1437959"/>
            <a:ext cx="7779572" cy="331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16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751" y="1473797"/>
            <a:ext cx="6490733" cy="30049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71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"/>
          <p:cNvSpPr txBox="1">
            <a:spLocks noGrp="1"/>
          </p:cNvSpPr>
          <p:nvPr>
            <p:ph type="ctrTitle"/>
          </p:nvPr>
        </p:nvSpPr>
        <p:spPr>
          <a:xfrm>
            <a:off x="2305150" y="2884378"/>
            <a:ext cx="5811000" cy="47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Introduction</a:t>
            </a:r>
            <a:endParaRPr dirty="0"/>
          </a:p>
        </p:txBody>
      </p:sp>
      <p:sp>
        <p:nvSpPr>
          <p:cNvPr id="227" name="Google Shape;227;p15"/>
          <p:cNvSpPr txBox="1">
            <a:spLocks noGrp="1"/>
          </p:cNvSpPr>
          <p:nvPr>
            <p:ph type="subTitle" idx="1"/>
          </p:nvPr>
        </p:nvSpPr>
        <p:spPr>
          <a:xfrm>
            <a:off x="2305150" y="3385436"/>
            <a:ext cx="5811000" cy="41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Let’s start with the first set of slides</a:t>
            </a:r>
            <a:endParaRPr dirty="0"/>
          </a:p>
        </p:txBody>
      </p:sp>
      <p:sp>
        <p:nvSpPr>
          <p:cNvPr id="228" name="Google Shape;228;p15"/>
          <p:cNvSpPr txBox="1"/>
          <p:nvPr/>
        </p:nvSpPr>
        <p:spPr>
          <a:xfrm>
            <a:off x="77600" y="2201325"/>
            <a:ext cx="2004000" cy="22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1</a:t>
            </a:r>
            <a:endParaRPr sz="96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 smtClean="0">
                <a:solidFill>
                  <a:srgbClr val="7030A0"/>
                </a:solidFill>
              </a:rPr>
              <a:t>This system is user friendly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Accessible at any location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More reach to user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Easy to find books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Saves time and money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Search for books made easy</a:t>
            </a:r>
          </a:p>
          <a:p>
            <a:r>
              <a:rPr lang="en-US" sz="2000" b="1" dirty="0" smtClean="0">
                <a:solidFill>
                  <a:srgbClr val="7030A0"/>
                </a:solidFill>
              </a:rPr>
              <a:t>Easy and manageable admin panel</a:t>
            </a:r>
            <a:endParaRPr lang="en-US" sz="20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587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3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rgbClr val="7030A0"/>
                </a:solidFill>
              </a:rPr>
              <a:t>Payments system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Don’t have </a:t>
            </a:r>
            <a:r>
              <a:rPr lang="en-US" sz="2000" dirty="0">
                <a:solidFill>
                  <a:srgbClr val="7030A0"/>
                </a:solidFill>
              </a:rPr>
              <a:t>G</a:t>
            </a:r>
            <a:r>
              <a:rPr lang="en-US" sz="2000" dirty="0" smtClean="0">
                <a:solidFill>
                  <a:srgbClr val="7030A0"/>
                </a:solidFill>
              </a:rPr>
              <a:t>oogle maps feature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Cant view PDF before download</a:t>
            </a:r>
          </a:p>
          <a:p>
            <a:r>
              <a:rPr lang="en-US" sz="2000" dirty="0" smtClean="0">
                <a:solidFill>
                  <a:srgbClr val="7030A0"/>
                </a:solidFill>
              </a:rPr>
              <a:t>Not usable without the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378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2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Digital Library allows the user to store the book </a:t>
            </a:r>
            <a:r>
              <a:rPr lang="en-US" dirty="0" err="1" smtClean="0"/>
              <a:t>detailes</a:t>
            </a:r>
            <a:r>
              <a:rPr lang="en-US" dirty="0" smtClean="0"/>
              <a:t> and the person details.</a:t>
            </a:r>
          </a:p>
          <a:p>
            <a:r>
              <a:rPr lang="en-US" dirty="0" smtClean="0"/>
              <a:t>This software allows storing the details of all the data related to library</a:t>
            </a:r>
          </a:p>
          <a:p>
            <a:r>
              <a:rPr lang="en-US" dirty="0" smtClean="0"/>
              <a:t>The implementation of the system will reduce data entry time and provide readily calculated reports.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305637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50"/>
          <p:cNvSpPr txBox="1"/>
          <p:nvPr/>
        </p:nvSpPr>
        <p:spPr>
          <a:xfrm>
            <a:off x="1548784" y="1226127"/>
            <a:ext cx="6931800" cy="83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 sz="44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7" name="Google Shape;1617;p5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7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240" name="Google Shape;240;p17"/>
          <p:cNvSpPr txBox="1">
            <a:spLocks noGrp="1"/>
          </p:cNvSpPr>
          <p:nvPr>
            <p:ph type="body" idx="1"/>
          </p:nvPr>
        </p:nvSpPr>
        <p:spPr>
          <a:xfrm>
            <a:off x="779099" y="1503550"/>
            <a:ext cx="6235312" cy="35256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200" dirty="0"/>
              <a:t>Library is the collection of different types of books.</a:t>
            </a:r>
          </a:p>
          <a:p>
            <a:pPr lvl="0"/>
            <a:r>
              <a:rPr lang="en-US" sz="2200" dirty="0"/>
              <a:t>It  provides  Books  for  large  number  of </a:t>
            </a:r>
            <a:r>
              <a:rPr lang="en-US" sz="2200" dirty="0" smtClean="0"/>
              <a:t>readers</a:t>
            </a:r>
          </a:p>
          <a:p>
            <a:r>
              <a:rPr lang="en-US" sz="2200" dirty="0"/>
              <a:t>Thus  we  need  software  for  managing  the Library.</a:t>
            </a:r>
          </a:p>
          <a:p>
            <a:r>
              <a:rPr lang="en-US" sz="2200" dirty="0"/>
              <a:t>Digital Library  Software provides  the  systematic  handling  the  records of books and readers</a:t>
            </a:r>
          </a:p>
          <a:p>
            <a:pPr lvl="0"/>
            <a:endParaRPr sz="2200" dirty="0"/>
          </a:p>
        </p:txBody>
      </p:sp>
      <p:sp>
        <p:nvSpPr>
          <p:cNvPr id="241" name="Google Shape;241;p1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42" name="Google Shape;242;p17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43" name="Google Shape;243;p17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9"/>
          <p:cNvSpPr txBox="1">
            <a:spLocks noGrp="1"/>
          </p:cNvSpPr>
          <p:nvPr>
            <p:ph type="body" idx="1"/>
          </p:nvPr>
        </p:nvSpPr>
        <p:spPr>
          <a:xfrm>
            <a:off x="601579" y="1763900"/>
            <a:ext cx="4620126" cy="327733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dirty="0">
                <a:solidFill>
                  <a:srgbClr val="4029CD"/>
                </a:solidFill>
              </a:rPr>
              <a:t>A Good Handle </a:t>
            </a:r>
            <a:r>
              <a:rPr lang="en-US" dirty="0" smtClean="0">
                <a:solidFill>
                  <a:srgbClr val="4029CD"/>
                </a:solidFill>
              </a:rPr>
              <a:t>system</a:t>
            </a:r>
          </a:p>
          <a:p>
            <a:pPr marL="342900" indent="-342900"/>
            <a:r>
              <a:rPr lang="en-US" dirty="0">
                <a:solidFill>
                  <a:srgbClr val="4029CD"/>
                </a:solidFill>
              </a:rPr>
              <a:t>A Good data updating.</a:t>
            </a:r>
          </a:p>
          <a:p>
            <a:pPr marL="342900" indent="-342900"/>
            <a:r>
              <a:rPr lang="en-US" dirty="0">
                <a:solidFill>
                  <a:srgbClr val="4029CD"/>
                </a:solidFill>
              </a:rPr>
              <a:t>A Good data updating.</a:t>
            </a:r>
          </a:p>
          <a:p>
            <a:pPr marL="342900" indent="-342900"/>
            <a:r>
              <a:rPr lang="en-US" dirty="0">
                <a:solidFill>
                  <a:srgbClr val="4029CD"/>
                </a:solidFill>
              </a:rPr>
              <a:t>Less Human error.</a:t>
            </a:r>
          </a:p>
          <a:p>
            <a:pPr marL="342900" indent="-342900"/>
            <a:r>
              <a:rPr lang="en-US" dirty="0">
                <a:solidFill>
                  <a:srgbClr val="4029CD"/>
                </a:solidFill>
              </a:rPr>
              <a:t>Easy Communication system</a:t>
            </a:r>
            <a:r>
              <a:rPr lang="en-US" dirty="0" smtClean="0">
                <a:solidFill>
                  <a:srgbClr val="4029CD"/>
                </a:solidFill>
              </a:rPr>
              <a:t>.</a:t>
            </a:r>
          </a:p>
          <a:p>
            <a:pPr marL="342900" indent="-342900"/>
            <a:r>
              <a:rPr lang="en-US" dirty="0">
                <a:solidFill>
                  <a:srgbClr val="4029CD"/>
                </a:solidFill>
              </a:rPr>
              <a:t> A Good Data Recording system.</a:t>
            </a:r>
          </a:p>
          <a:p>
            <a:pPr marL="342900" indent="-342900"/>
            <a:endParaRPr lang="en-US" dirty="0">
              <a:solidFill>
                <a:srgbClr val="4029CD"/>
              </a:solidFill>
            </a:endParaRPr>
          </a:p>
          <a:p>
            <a:pPr marL="342900" indent="-342900"/>
            <a:endParaRPr lang="en-US" dirty="0">
              <a:solidFill>
                <a:srgbClr val="4029CD"/>
              </a:solidFill>
            </a:endParaRPr>
          </a:p>
        </p:txBody>
      </p:sp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0105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PROBLEM STATEMENT</a:t>
            </a:r>
            <a:endParaRPr dirty="0"/>
          </a:p>
        </p:txBody>
      </p:sp>
      <p:sp>
        <p:nvSpPr>
          <p:cNvPr id="275" name="Google Shape;275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76" name="Google Shape;276;p19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77" name="Google Shape;277;p19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9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9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9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SYSTEM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4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0"/>
          <p:cNvSpPr txBox="1">
            <a:spLocks noGrp="1"/>
          </p:cNvSpPr>
          <p:nvPr>
            <p:ph type="title"/>
          </p:nvPr>
        </p:nvSpPr>
        <p:spPr>
          <a:xfrm>
            <a:off x="779100" y="836000"/>
            <a:ext cx="6677100" cy="39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OUR SYSTEM</a:t>
            </a:r>
            <a:endParaRPr dirty="0"/>
          </a:p>
        </p:txBody>
      </p:sp>
      <p:sp>
        <p:nvSpPr>
          <p:cNvPr id="286" name="Google Shape;286;p20"/>
          <p:cNvSpPr txBox="1">
            <a:spLocks noGrp="1"/>
          </p:cNvSpPr>
          <p:nvPr>
            <p:ph type="body" idx="1"/>
          </p:nvPr>
        </p:nvSpPr>
        <p:spPr>
          <a:xfrm>
            <a:off x="779100" y="1503550"/>
            <a:ext cx="2079900" cy="3268500"/>
          </a:xfrm>
          <a:prstGeom prst="rect">
            <a:avLst/>
          </a:prstGeom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>
                <a:solidFill>
                  <a:srgbClr val="7030A0"/>
                </a:solidFill>
              </a:rPr>
              <a:t>Our system is an Online Digital Library website from where people can view and download books quickly and easily without any query.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7" name="Google Shape;287;p20"/>
          <p:cNvSpPr txBox="1">
            <a:spLocks noGrp="1"/>
          </p:cNvSpPr>
          <p:nvPr>
            <p:ph type="body" idx="2"/>
          </p:nvPr>
        </p:nvSpPr>
        <p:spPr>
          <a:xfrm>
            <a:off x="3077669" y="1503550"/>
            <a:ext cx="20799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en-US" b="1" dirty="0">
                <a:solidFill>
                  <a:srgbClr val="7030A0"/>
                </a:solidFill>
              </a:rPr>
              <a:t>Admin monitors the activity of the users and checks the status of the website.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20"/>
          <p:cNvSpPr txBox="1">
            <a:spLocks noGrp="1"/>
          </p:cNvSpPr>
          <p:nvPr>
            <p:ph type="body" idx="3"/>
          </p:nvPr>
        </p:nvSpPr>
        <p:spPr>
          <a:xfrm>
            <a:off x="5376238" y="1407297"/>
            <a:ext cx="2079900" cy="326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spcBef>
                <a:spcPts val="800"/>
              </a:spcBef>
              <a:spcAft>
                <a:spcPts val="800"/>
              </a:spcAft>
            </a:pPr>
            <a:r>
              <a:rPr lang="en-US" b="1" dirty="0">
                <a:solidFill>
                  <a:srgbClr val="7030A0"/>
                </a:solidFill>
              </a:rPr>
              <a:t>Admin can add , edit ,and delete books information with the help of </a:t>
            </a:r>
            <a:r>
              <a:rPr lang="en-US" b="1" dirty="0" smtClean="0">
                <a:solidFill>
                  <a:srgbClr val="7030A0"/>
                </a:solidFill>
              </a:rPr>
              <a:t>database and a special search feature.</a:t>
            </a:r>
            <a:endParaRPr lang="en-US" b="1" dirty="0">
              <a:solidFill>
                <a:srgbClr val="7030A0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  <p:sp>
        <p:nvSpPr>
          <p:cNvPr id="289" name="Google Shape;289;p2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290" name="Google Shape;290;p20"/>
          <p:cNvGrpSpPr/>
          <p:nvPr/>
        </p:nvGrpSpPr>
        <p:grpSpPr>
          <a:xfrm>
            <a:off x="135880" y="874786"/>
            <a:ext cx="257118" cy="276131"/>
            <a:chOff x="611175" y="2326900"/>
            <a:chExt cx="362700" cy="389575"/>
          </a:xfrm>
        </p:grpSpPr>
        <p:sp>
          <p:nvSpPr>
            <p:cNvPr id="291" name="Google Shape;291;p20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uphin template">
  <a:themeElements>
    <a:clrScheme name="Custom 347">
      <a:dk1>
        <a:srgbClr val="210635"/>
      </a:dk1>
      <a:lt1>
        <a:srgbClr val="FFFFFF"/>
      </a:lt1>
      <a:dk2>
        <a:srgbClr val="89828F"/>
      </a:dk2>
      <a:lt2>
        <a:srgbClr val="F4F3F8"/>
      </a:lt2>
      <a:accent1>
        <a:srgbClr val="725DCF"/>
      </a:accent1>
      <a:accent2>
        <a:srgbClr val="BD6DE0"/>
      </a:accent2>
      <a:accent3>
        <a:srgbClr val="F07249"/>
      </a:accent3>
      <a:accent4>
        <a:srgbClr val="FFB200"/>
      </a:accent4>
      <a:accent5>
        <a:srgbClr val="9D91EE"/>
      </a:accent5>
      <a:accent6>
        <a:srgbClr val="3691E0"/>
      </a:accent6>
      <a:hlink>
        <a:srgbClr val="6A5DC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475</Words>
  <Application>Microsoft Office PowerPoint</Application>
  <PresentationFormat>On-screen Show (16:9)</PresentationFormat>
  <Paragraphs>170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Montserrat</vt:lpstr>
      <vt:lpstr>Calibri</vt:lpstr>
      <vt:lpstr>Catamaran Thin</vt:lpstr>
      <vt:lpstr>Catamaran</vt:lpstr>
      <vt:lpstr>Arial</vt:lpstr>
      <vt:lpstr>Dauphin template</vt:lpstr>
      <vt:lpstr>WELLCOME TO OUR PRESENTATION </vt:lpstr>
      <vt:lpstr>DITIAL LIBRARY</vt:lpstr>
      <vt:lpstr>Content</vt:lpstr>
      <vt:lpstr>Introduction</vt:lpstr>
      <vt:lpstr>INTRODUCTION</vt:lpstr>
      <vt:lpstr>PROBLEM STATEMENT</vt:lpstr>
      <vt:lpstr>PROBLEM STATEMENT</vt:lpstr>
      <vt:lpstr>OUR SYSTEM</vt:lpstr>
      <vt:lpstr>OUR SYSTEM</vt:lpstr>
      <vt:lpstr>FEATURES</vt:lpstr>
      <vt:lpstr>FEATURES</vt:lpstr>
      <vt:lpstr>Diagram</vt:lpstr>
      <vt:lpstr>DIAGRAM</vt:lpstr>
      <vt:lpstr>AGILE METHODOLOGY</vt:lpstr>
      <vt:lpstr>System Architecture</vt:lpstr>
      <vt:lpstr>USE CASE DIAGRAM</vt:lpstr>
      <vt:lpstr>Level 2 Diagram</vt:lpstr>
      <vt:lpstr>ER DIAGRAM</vt:lpstr>
      <vt:lpstr>TECHNOLOGY</vt:lpstr>
      <vt:lpstr>TECHNOLOGY</vt:lpstr>
      <vt:lpstr>GUI</vt:lpstr>
      <vt:lpstr>GUI(Graphical User Interface)</vt:lpstr>
      <vt:lpstr>HOME</vt:lpstr>
      <vt:lpstr>HOME</vt:lpstr>
      <vt:lpstr>BOOKS</vt:lpstr>
      <vt:lpstr>CATEGORY</vt:lpstr>
      <vt:lpstr>Book Details</vt:lpstr>
      <vt:lpstr>Book Details</vt:lpstr>
      <vt:lpstr>Related Books</vt:lpstr>
      <vt:lpstr>About Us</vt:lpstr>
      <vt:lpstr>SUBSCRIPTION</vt:lpstr>
      <vt:lpstr>TEAM</vt:lpstr>
      <vt:lpstr>LOGIN(USER)</vt:lpstr>
      <vt:lpstr>LOGIN (ADMIN)</vt:lpstr>
      <vt:lpstr>ADMIN MANAGEMENT</vt:lpstr>
      <vt:lpstr>LIBRARY MANAGEMENT</vt:lpstr>
      <vt:lpstr>BOOK MANAGEMENT</vt:lpstr>
      <vt:lpstr>AUTHENTICATION</vt:lpstr>
      <vt:lpstr>BENEFITS</vt:lpstr>
      <vt:lpstr>BENEFITS</vt:lpstr>
      <vt:lpstr>LIMITATION</vt:lpstr>
      <vt:lpstr>LIMITATION</vt:lpstr>
      <vt:lpstr>CONCLUTION</vt:lpstr>
      <vt:lpstr>CONCLUTION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WELLCOME TO OUR PRESENTATION</dc:title>
  <dc:creator>Acer Aspire 7</dc:creator>
  <cp:lastModifiedBy>Acer Aspire 7</cp:lastModifiedBy>
  <cp:revision>66</cp:revision>
  <dcterms:modified xsi:type="dcterms:W3CDTF">2021-11-25T14:03:42Z</dcterms:modified>
</cp:coreProperties>
</file>